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8" r:id="rId2"/>
    <p:sldId id="256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91" r:id="rId15"/>
    <p:sldId id="297" r:id="rId16"/>
    <p:sldId id="293" r:id="rId17"/>
    <p:sldId id="294" r:id="rId18"/>
    <p:sldId id="295" r:id="rId19"/>
    <p:sldId id="296" r:id="rId20"/>
    <p:sldId id="287" r:id="rId21"/>
    <p:sldId id="288" r:id="rId22"/>
    <p:sldId id="289" r:id="rId23"/>
    <p:sldId id="298" r:id="rId24"/>
    <p:sldId id="259" r:id="rId25"/>
    <p:sldId id="260" r:id="rId26"/>
    <p:sldId id="261" r:id="rId27"/>
    <p:sldId id="262" r:id="rId28"/>
    <p:sldId id="263" r:id="rId29"/>
    <p:sldId id="264" r:id="rId30"/>
    <p:sldId id="265" r:id="rId31"/>
    <p:sldId id="266" r:id="rId32"/>
    <p:sldId id="267" r:id="rId33"/>
    <p:sldId id="268" r:id="rId34"/>
    <p:sldId id="269" r:id="rId35"/>
    <p:sldId id="270" r:id="rId36"/>
    <p:sldId id="271" r:id="rId37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F31B9D-DA23-4356-B248-387646C5F88B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D0E960-A776-42C1-99C6-FCBE9E0B25B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0F07711-7E7E-417A-BA16-D2CA9A66C578}" type="slidenum">
              <a:rPr lang="ru-RU" smtClean="0"/>
              <a:pPr/>
              <a:t>3</a:t>
            </a:fld>
            <a:endParaRPr lang="ru-RU" smtClean="0"/>
          </a:p>
        </p:txBody>
      </p:sp>
      <p:sp>
        <p:nvSpPr>
          <p:cNvPr id="34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48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BB2C7C5-59C6-401C-A783-8C66E71245DD}" type="slidenum">
              <a:rPr lang="ru-RU" smtClean="0"/>
              <a:pPr/>
              <a:t>12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37.jpe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gif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e0c2bf37be04a7e484670d0b2ca7cdc2cd5b9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33400" y="274638"/>
            <a:ext cx="8229600" cy="1630362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Муниципальное казенное дошкольное образовательное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        учреждение  детский сад №8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800600"/>
          </a:xfrm>
        </p:spPr>
        <p:txBody>
          <a:bodyPr>
            <a:normAutofit/>
          </a:bodyPr>
          <a:lstStyle/>
          <a:p>
            <a:pPr eaLnBrk="1" hangingPunct="1">
              <a:buNone/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    Наша Армия Родная</a:t>
            </a:r>
          </a:p>
          <a:p>
            <a:pPr eaLnBrk="1" hangingPunct="1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(для дошкольного возраста)</a:t>
            </a:r>
          </a:p>
          <a:p>
            <a:pPr eaLnBrk="1" hangingPunct="1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           </a:t>
            </a:r>
          </a:p>
          <a:p>
            <a:pPr eaLnBrk="1" hangingPunct="1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Воспитатель:</a:t>
            </a:r>
          </a:p>
          <a:p>
            <a:pPr eaLnBrk="1" hangingPunct="1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елоусова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.Н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г. Острогожск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e0c2bf37be04a7e484670d0b2ca7cdc2cd5b9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291" name="Дата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ru-RU" smtClean="0"/>
              <a:t>31.1.12</a:t>
            </a:r>
          </a:p>
        </p:txBody>
      </p:sp>
      <p:sp>
        <p:nvSpPr>
          <p:cNvPr id="12292" name="Прямоугольник 2"/>
          <p:cNvSpPr>
            <a:spLocks noChangeArrowheads="1"/>
          </p:cNvSpPr>
          <p:nvPr/>
        </p:nvSpPr>
        <p:spPr bwMode="auto">
          <a:xfrm>
            <a:off x="1042988" y="692150"/>
            <a:ext cx="45720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chemeClr val="tx1"/>
                </a:solidFill>
                <a:latin typeface="Times New Roman" pitchFamily="16" charset="0"/>
              </a:rPr>
              <a:t>Если станет он сапёром –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chemeClr val="tx1"/>
                </a:solidFill>
                <a:latin typeface="Times New Roman" pitchFamily="16" charset="0"/>
              </a:rPr>
              <a:t>Мостик я построю вмиг</a:t>
            </a:r>
            <a:endParaRPr lang="ru-RU" sz="2400">
              <a:solidFill>
                <a:schemeClr val="tx1"/>
              </a:solidFill>
            </a:endParaRPr>
          </a:p>
        </p:txBody>
      </p:sp>
      <p:sp>
        <p:nvSpPr>
          <p:cNvPr id="12293" name="Прямоугольник 3"/>
          <p:cNvSpPr>
            <a:spLocks noChangeArrowheads="1"/>
          </p:cNvSpPr>
          <p:nvPr/>
        </p:nvSpPr>
        <p:spPr bwMode="auto">
          <a:xfrm>
            <a:off x="250825" y="2133600"/>
            <a:ext cx="4572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chemeClr val="tx1"/>
                </a:solidFill>
                <a:latin typeface="Times New Roman" pitchFamily="16" charset="0"/>
              </a:rPr>
              <a:t>Если станет он шофёром –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chemeClr val="tx1"/>
                </a:solidFill>
                <a:latin typeface="Times New Roman" pitchFamily="16" charset="0"/>
              </a:rPr>
              <a:t>У меня есть грузовик</a:t>
            </a:r>
            <a:endParaRPr lang="ru-RU" sz="2400" b="1">
              <a:solidFill>
                <a:schemeClr val="tx1"/>
              </a:solidFill>
            </a:endParaRPr>
          </a:p>
        </p:txBody>
      </p:sp>
      <p:pic>
        <p:nvPicPr>
          <p:cNvPr id="12294" name="Рисунок 6" descr="13914954482438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3124200"/>
            <a:ext cx="4581525" cy="325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Рисунок 7" descr="200442205335989034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825" y="1412875"/>
            <a:ext cx="1798638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e0c2bf37be04a7e484670d0b2ca7cdc2cd5b9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315" name="Дата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ru-RU" smtClean="0"/>
              <a:t>31.1.12</a:t>
            </a:r>
          </a:p>
        </p:txBody>
      </p:sp>
      <p:sp>
        <p:nvSpPr>
          <p:cNvPr id="13316" name="Прямоугольник 2"/>
          <p:cNvSpPr>
            <a:spLocks noChangeArrowheads="1"/>
          </p:cNvSpPr>
          <p:nvPr/>
        </p:nvSpPr>
        <p:spPr bwMode="auto">
          <a:xfrm>
            <a:off x="1763713" y="765175"/>
            <a:ext cx="457200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chemeClr val="tx1"/>
                </a:solidFill>
                <a:latin typeface="Times New Roman" pitchFamily="16" charset="0"/>
              </a:rPr>
              <a:t>Попадёт в пехоту брат –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chemeClr val="tx1"/>
                </a:solidFill>
                <a:latin typeface="Times New Roman" pitchFamily="16" charset="0"/>
              </a:rPr>
              <a:t>У меня есть автомат,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chemeClr val="tx1"/>
                </a:solidFill>
                <a:latin typeface="Times New Roman" pitchFamily="16" charset="0"/>
              </a:rPr>
              <a:t>Быстрый бронетранспортёр –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chemeClr val="tx1"/>
                </a:solidFill>
                <a:latin typeface="Times New Roman" pitchFamily="16" charset="0"/>
              </a:rPr>
              <a:t>Электрический мотор.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352800"/>
            <a:ext cx="4676775" cy="312065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4114800"/>
            <a:ext cx="3003550" cy="2482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e0c2bf37be04a7e484670d0b2ca7cdc2cd5b92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339" name="Дата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ru-RU" smtClean="0"/>
              <a:t>31.1.12</a:t>
            </a:r>
          </a:p>
        </p:txBody>
      </p:sp>
      <p:sp>
        <p:nvSpPr>
          <p:cNvPr id="14340" name="Прямоугольник 2"/>
          <p:cNvSpPr>
            <a:spLocks noChangeArrowheads="1"/>
          </p:cNvSpPr>
          <p:nvPr/>
        </p:nvSpPr>
        <p:spPr bwMode="auto">
          <a:xfrm>
            <a:off x="1547813" y="908050"/>
            <a:ext cx="4572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chemeClr val="tx1"/>
                </a:solidFill>
                <a:latin typeface="Times New Roman" pitchFamily="16" charset="0"/>
              </a:rPr>
              <a:t>Станет поваром мой брат –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chemeClr val="tx1"/>
                </a:solidFill>
                <a:latin typeface="Times New Roman" pitchFamily="16" charset="0"/>
              </a:rPr>
              <a:t>За меня он будет рад: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chemeClr val="tx1"/>
                </a:solidFill>
                <a:latin typeface="Times New Roman" pitchFamily="16" charset="0"/>
              </a:rPr>
              <a:t>Всё, что мне сейчас дают,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chemeClr val="tx1"/>
                </a:solidFill>
                <a:latin typeface="Times New Roman" pitchFamily="16" charset="0"/>
              </a:rPr>
              <a:t>Я съедаю в пять минут.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2667000"/>
            <a:ext cx="5105400" cy="3505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e0c2bf37be04a7e484670d0b2ca7cdc2cd5b9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36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5364" name="Содержимое 3"/>
          <p:cNvSpPr>
            <a:spLocks noGrp="1"/>
          </p:cNvSpPr>
          <p:nvPr>
            <p:ph idx="1"/>
          </p:nvPr>
        </p:nvSpPr>
        <p:spPr>
          <a:xfrm>
            <a:off x="1447800" y="1600200"/>
            <a:ext cx="7239000" cy="4525963"/>
          </a:xfrm>
        </p:spPr>
        <p:txBody>
          <a:bodyPr/>
          <a:lstStyle/>
          <a:p>
            <a:pPr eaLnBrk="1" hangingPunct="1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Я хочу, как брат мой старший, </a:t>
            </a:r>
          </a:p>
          <a:p>
            <a:pPr eaLnBrk="1" hangingPunct="1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Стать защитником страны.</a:t>
            </a:r>
          </a:p>
          <a:p>
            <a:pPr eaLnBrk="1" hangingPunct="1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День и ночь Отчизну нашу</a:t>
            </a:r>
          </a:p>
          <a:p>
            <a:pPr eaLnBrk="1" hangingPunct="1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Охраняя от войны! </a:t>
            </a:r>
          </a:p>
          <a:p>
            <a:pPr eaLnBrk="1" hangingPunct="1"/>
            <a:endParaRPr lang="ru-RU" dirty="0" smtClean="0"/>
          </a:p>
        </p:txBody>
      </p:sp>
      <p:sp>
        <p:nvSpPr>
          <p:cNvPr id="2" name="Дата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31.1.12</a:t>
            </a:r>
          </a:p>
        </p:txBody>
      </p:sp>
      <p:pic>
        <p:nvPicPr>
          <p:cNvPr id="15366" name="Рисунок 6" descr="c1ad8daafb61a6baf7ce95ebec9d0a08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0"/>
            <a:ext cx="20002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Рисунок 6" descr="photo-4624608-56750497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3505200"/>
            <a:ext cx="2036762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e0c2bf37be04a7e484670d0b2ca7cdc2cd5b9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38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438400"/>
            <a:ext cx="3484022" cy="4292600"/>
          </a:xfrm>
          <a:prstGeom prst="rect">
            <a:avLst/>
          </a:prstGeom>
          <a:noFill/>
          <a:ln w="8892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6388" name="Дата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ru-RU" smtClean="0"/>
              <a:t>31.1.12</a:t>
            </a:r>
          </a:p>
        </p:txBody>
      </p:sp>
      <p:sp>
        <p:nvSpPr>
          <p:cNvPr id="16389" name="Прямоугольник 2"/>
          <p:cNvSpPr>
            <a:spLocks noChangeArrowheads="1"/>
          </p:cNvSpPr>
          <p:nvPr/>
        </p:nvSpPr>
        <p:spPr bwMode="auto">
          <a:xfrm>
            <a:off x="2286000" y="4149725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FFFFFF"/>
              </a:solidFill>
              <a:latin typeface="Times New Roman" pitchFamily="16" charset="0"/>
            </a:endParaRPr>
          </a:p>
        </p:txBody>
      </p:sp>
      <p:sp>
        <p:nvSpPr>
          <p:cNvPr id="16390" name="Прямоугольник 4"/>
          <p:cNvSpPr>
            <a:spLocks noChangeArrowheads="1"/>
          </p:cNvSpPr>
          <p:nvPr/>
        </p:nvSpPr>
        <p:spPr bwMode="auto">
          <a:xfrm>
            <a:off x="2339975" y="549275"/>
            <a:ext cx="36957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>
                <a:solidFill>
                  <a:schemeClr val="tx1"/>
                </a:solidFill>
                <a:latin typeface="Times New Roman" pitchFamily="16" charset="0"/>
              </a:rPr>
              <a:t>Артиллерист</a:t>
            </a:r>
          </a:p>
        </p:txBody>
      </p:sp>
      <p:pic>
        <p:nvPicPr>
          <p:cNvPr id="16391" name="Рисунок 6" descr="2urnj2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4419600"/>
            <a:ext cx="223202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762000" y="1066800"/>
            <a:ext cx="4876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Артиллерист – это бог войны,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Накроет метко врага огнём.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 если цели почти не видны,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Уверенность, меткость всегда при нём.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e0c2bf37be04a7e484670d0b2ca7cdc2cd5b9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2438400"/>
            <a:ext cx="3804823" cy="4191000"/>
          </a:xfrm>
          <a:prstGeom prst="rect">
            <a:avLst/>
          </a:prstGeom>
          <a:noFill/>
          <a:ln w="8892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276600" y="533400"/>
            <a:ext cx="24224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 smtClean="0">
                <a:latin typeface="Times New Roman" pitchFamily="16" charset="0"/>
              </a:rPr>
              <a:t>Пограничник</a:t>
            </a:r>
            <a:endParaRPr lang="ru-RU" sz="2800" b="1" dirty="0">
              <a:latin typeface="Times New Roman" pitchFamily="1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9800" y="990600"/>
            <a:ext cx="4038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Спи спокойно, Россия родная!</a:t>
            </a:r>
          </a:p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Берегут твое сердце Сыны.</a:t>
            </a:r>
          </a:p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Днем и ночью, глаза не смыкая, </a:t>
            </a:r>
          </a:p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Охраняют границу они!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e0c2bf37be04a7e484670d0b2ca7cdc2cd5b9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434" name="Дата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ru-RU" smtClean="0"/>
              <a:t>31.1.12</a:t>
            </a:r>
          </a:p>
        </p:txBody>
      </p:sp>
      <p:pic>
        <p:nvPicPr>
          <p:cNvPr id="1843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2514600"/>
            <a:ext cx="3276600" cy="4038600"/>
          </a:xfrm>
          <a:prstGeom prst="rect">
            <a:avLst/>
          </a:prstGeom>
          <a:noFill/>
          <a:ln w="8892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8436" name="Прямоугольник 3"/>
          <p:cNvSpPr>
            <a:spLocks noChangeArrowheads="1"/>
          </p:cNvSpPr>
          <p:nvPr/>
        </p:nvSpPr>
        <p:spPr bwMode="auto">
          <a:xfrm>
            <a:off x="3779838" y="476250"/>
            <a:ext cx="14033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>
                <a:solidFill>
                  <a:schemeClr val="tx1"/>
                </a:solidFill>
                <a:latin typeface="Times New Roman" pitchFamily="16" charset="0"/>
              </a:rPr>
              <a:t>Лётчик</a:t>
            </a:r>
          </a:p>
        </p:txBody>
      </p:sp>
      <p:pic>
        <p:nvPicPr>
          <p:cNvPr id="18438" name="Рисунок 5" descr="misc00761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819400"/>
            <a:ext cx="24765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057400" y="99060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 металлическую птицу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Поднимет в облака.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Теперь воздушная граница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Надежна и крепка!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e0c2bf37be04a7e484670d0b2ca7cdc2cd5b9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9458" name="Дата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ru-RU" smtClean="0"/>
              <a:t>31.1.12</a:t>
            </a:r>
          </a:p>
        </p:txBody>
      </p:sp>
      <p:pic>
        <p:nvPicPr>
          <p:cNvPr id="1945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133600"/>
            <a:ext cx="3481223" cy="4408488"/>
          </a:xfrm>
          <a:prstGeom prst="rect">
            <a:avLst/>
          </a:prstGeom>
          <a:noFill/>
          <a:ln w="8892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9460" name="Прямоугольник 3"/>
          <p:cNvSpPr>
            <a:spLocks noChangeArrowheads="1"/>
          </p:cNvSpPr>
          <p:nvPr/>
        </p:nvSpPr>
        <p:spPr bwMode="auto">
          <a:xfrm>
            <a:off x="3708400" y="476250"/>
            <a:ext cx="19764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>
                <a:solidFill>
                  <a:schemeClr val="tx1"/>
                </a:solidFill>
                <a:latin typeface="Times New Roman" pitchFamily="16" charset="0"/>
              </a:rPr>
              <a:t>Подводник</a:t>
            </a:r>
          </a:p>
        </p:txBody>
      </p:sp>
      <p:pic>
        <p:nvPicPr>
          <p:cNvPr id="1946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4267200"/>
            <a:ext cx="3136900" cy="2195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838200" y="838200"/>
            <a:ext cx="533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Вот дивная картина – выходит из глубин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Стальная субмарина, как будто бы дельфин!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Подводники в ней служат –они и там, и тут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 водной гладью кружат, границу берегут!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e0c2bf37be04a7e484670d0b2ca7cdc2cd5b9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482" name="Дата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ru-RU" smtClean="0"/>
              <a:t>31.1.12</a:t>
            </a:r>
          </a:p>
        </p:txBody>
      </p:sp>
      <p:pic>
        <p:nvPicPr>
          <p:cNvPr id="2048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981200"/>
            <a:ext cx="3429000" cy="4215079"/>
          </a:xfrm>
          <a:prstGeom prst="rect">
            <a:avLst/>
          </a:prstGeom>
          <a:noFill/>
          <a:ln w="8892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0484" name="Прямоугольник 3"/>
          <p:cNvSpPr>
            <a:spLocks noChangeArrowheads="1"/>
          </p:cNvSpPr>
          <p:nvPr/>
        </p:nvSpPr>
        <p:spPr bwMode="auto">
          <a:xfrm>
            <a:off x="3851275" y="476250"/>
            <a:ext cx="13001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>
                <a:solidFill>
                  <a:schemeClr val="tx1"/>
                </a:solidFill>
                <a:latin typeface="Times New Roman" pitchFamily="16" charset="0"/>
              </a:rPr>
              <a:t>Моряк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914400"/>
            <a:ext cx="5562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На мачте наш трехцветный флаг,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На палубе стоит моряк.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И знает, что моря страны,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Границы океанов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И днем, и ночью быть должны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Под бдительной охраной!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5105400"/>
            <a:ext cx="3168650" cy="971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e0c2bf37be04a7e484670d0b2ca7cdc2cd5b9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530" name="Дата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ru-RU" smtClean="0"/>
              <a:t>31.1.12</a:t>
            </a:r>
          </a:p>
        </p:txBody>
      </p:sp>
      <p:pic>
        <p:nvPicPr>
          <p:cNvPr id="2253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2286000"/>
            <a:ext cx="3470334" cy="4332288"/>
          </a:xfrm>
          <a:prstGeom prst="rect">
            <a:avLst/>
          </a:prstGeom>
          <a:noFill/>
          <a:ln w="8892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2532" name="Прямоугольник 3"/>
          <p:cNvSpPr>
            <a:spLocks noChangeArrowheads="1"/>
          </p:cNvSpPr>
          <p:nvPr/>
        </p:nvSpPr>
        <p:spPr bwMode="auto">
          <a:xfrm>
            <a:off x="3851275" y="620713"/>
            <a:ext cx="1751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>
                <a:solidFill>
                  <a:schemeClr val="tx1"/>
                </a:solidFill>
                <a:latin typeface="Times New Roman" pitchFamily="16" charset="0"/>
              </a:rPr>
              <a:t>Танкист</a:t>
            </a:r>
          </a:p>
        </p:txBody>
      </p:sp>
      <p:pic>
        <p:nvPicPr>
          <p:cNvPr id="22534" name="Рисунок 5" descr="5a3502fd8f40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4953000"/>
            <a:ext cx="38195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33400" y="1066800"/>
            <a:ext cx="5181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Везде, как будто вездеход,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гусеницах  танк пройдет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Ствол орудийный впереди,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Опасно, враг, не подходи!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Танк прочной защищен броней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сможет встретить бой!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e0c2bf37be04a7e484670d0b2ca7cdc2cd5b9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5486399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1.Познакомить детей с защитниками </a:t>
            </a:r>
            <a:br>
              <a:rPr lang="ru-RU" sz="2800" b="1" dirty="0" smtClean="0"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 Отечества, различными родами войск. 2.Воспитывать гордость и любовь к</a:t>
            </a:r>
            <a:br>
              <a:rPr lang="ru-RU" sz="2800" b="1" dirty="0" smtClean="0"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 воинам Российской Армии.</a:t>
            </a:r>
            <a:br>
              <a:rPr lang="ru-RU" sz="2800" b="1" dirty="0" smtClean="0"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e0c2bf37be04a7e484670d0b2ca7cdc2cd5b9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38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600200"/>
            <a:ext cx="2519601" cy="3214569"/>
          </a:xfrm>
          <a:prstGeom prst="rect">
            <a:avLst/>
          </a:prstGeom>
          <a:noFill/>
          <a:ln w="8892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6388" name="Дата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ru-RU" smtClean="0"/>
              <a:t>31.1.12</a:t>
            </a:r>
          </a:p>
        </p:txBody>
      </p:sp>
      <p:sp>
        <p:nvSpPr>
          <p:cNvPr id="16389" name="Прямоугольник 2"/>
          <p:cNvSpPr>
            <a:spLocks noChangeArrowheads="1"/>
          </p:cNvSpPr>
          <p:nvPr/>
        </p:nvSpPr>
        <p:spPr bwMode="auto">
          <a:xfrm>
            <a:off x="2286000" y="4149725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FFFFFF"/>
              </a:solidFill>
              <a:latin typeface="Times New Roman" pitchFamily="16" charset="0"/>
            </a:endParaRPr>
          </a:p>
        </p:txBody>
      </p:sp>
      <p:sp>
        <p:nvSpPr>
          <p:cNvPr id="16390" name="Прямоугольник 4"/>
          <p:cNvSpPr>
            <a:spLocks noChangeArrowheads="1"/>
          </p:cNvSpPr>
          <p:nvPr/>
        </p:nvSpPr>
        <p:spPr bwMode="auto">
          <a:xfrm>
            <a:off x="762000" y="549275"/>
            <a:ext cx="68579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dirty="0" smtClean="0">
                <a:latin typeface="Times New Roman" pitchFamily="16" charset="0"/>
              </a:rPr>
              <a:t>Д/и «Назови военные профессии</a:t>
            </a:r>
            <a:r>
              <a:rPr lang="ru-RU" sz="2800" b="1" dirty="0" smtClean="0">
                <a:latin typeface="Times New Roman" pitchFamily="16" charset="0"/>
              </a:rPr>
              <a:t>»</a:t>
            </a:r>
            <a:endParaRPr lang="ru-RU" sz="2800" b="1" dirty="0">
              <a:solidFill>
                <a:schemeClr val="tx1"/>
              </a:solidFill>
              <a:latin typeface="Times New Roman" pitchFamily="16" charset="0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1905000"/>
            <a:ext cx="2759283" cy="3429000"/>
          </a:xfrm>
          <a:prstGeom prst="rect">
            <a:avLst/>
          </a:prstGeom>
          <a:noFill/>
          <a:ln w="8892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2984219"/>
            <a:ext cx="2971800" cy="3873781"/>
          </a:xfrm>
          <a:prstGeom prst="rect">
            <a:avLst/>
          </a:prstGeom>
          <a:noFill/>
          <a:ln w="8892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e0c2bf37be04a7e484670d0b2ca7cdc2cd5b9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2590800"/>
            <a:ext cx="3074993" cy="4068763"/>
          </a:xfrm>
          <a:prstGeom prst="rect">
            <a:avLst/>
          </a:prstGeom>
          <a:noFill/>
          <a:ln w="8892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2590800"/>
            <a:ext cx="3131106" cy="4027488"/>
          </a:xfrm>
          <a:prstGeom prst="rect">
            <a:avLst/>
          </a:prstGeom>
          <a:noFill/>
          <a:ln w="8892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e0c2bf37be04a7e484670d0b2ca7cdc2cd5b9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954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Д/и «Назови головной убор военных»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92851704186538e97a4a295127598244_i-6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6600" y="1828800"/>
            <a:ext cx="2667000" cy="1733550"/>
          </a:xfrm>
          <a:prstGeom prst="rect">
            <a:avLst/>
          </a:prstGeom>
        </p:spPr>
      </p:pic>
      <p:pic>
        <p:nvPicPr>
          <p:cNvPr id="6" name="Рисунок 5" descr="i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4343400"/>
            <a:ext cx="3076575" cy="2047875"/>
          </a:xfrm>
          <a:prstGeom prst="rect">
            <a:avLst/>
          </a:prstGeom>
        </p:spPr>
      </p:pic>
      <p:pic>
        <p:nvPicPr>
          <p:cNvPr id="7" name="Рисунок 6" descr="pilotk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62400" y="4191000"/>
            <a:ext cx="2457450" cy="2457450"/>
          </a:xfrm>
          <a:prstGeom prst="rect">
            <a:avLst/>
          </a:prstGeom>
        </p:spPr>
      </p:pic>
      <p:pic>
        <p:nvPicPr>
          <p:cNvPr id="9" name="Рисунок 8" descr="shlem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00800" y="2057400"/>
            <a:ext cx="2381250" cy="1790700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" y="1752600"/>
            <a:ext cx="2362200" cy="2482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457200" y="5181600"/>
            <a:ext cx="2057400" cy="9445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53200" y="4648200"/>
            <a:ext cx="2159000" cy="165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e0c2bf37be04a7e484670d0b2ca7cdc2cd5b9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24000" y="990600"/>
            <a:ext cx="7162800" cy="58674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4300" b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4300" b="1" i="1" u="sng" dirty="0" err="1" smtClean="0">
                <a:latin typeface="Times New Roman" pitchFamily="18" charset="0"/>
                <a:cs typeface="Times New Roman" pitchFamily="18" charset="0"/>
              </a:rPr>
              <a:t>Физминутка</a:t>
            </a:r>
            <a:endParaRPr lang="ru-RU" sz="4300" b="1" i="1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Раз-два –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аты-баты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Три-четыре – мы солдаты.</a:t>
            </a:r>
          </a:p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Маршируем, как пехота.</a:t>
            </a:r>
          </a:p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Раз-два – повороты.</a:t>
            </a:r>
          </a:p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В кабину сели самолета,</a:t>
            </a:r>
          </a:p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Три-четыре, мы пилоты.</a:t>
            </a:r>
          </a:p>
          <a:p>
            <a:pPr>
              <a:buNone/>
            </a:pP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Вниз-вверх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вниз-вверх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Наши крылья лучше всех.</a:t>
            </a:r>
          </a:p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А теперь на кораблях</a:t>
            </a:r>
          </a:p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Мы качаемся в волнах.</a:t>
            </a:r>
          </a:p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Сквозь бинокль вдаль посмотрим –</a:t>
            </a:r>
          </a:p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Не легко служить на флоте. </a:t>
            </a:r>
          </a:p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e0c2bf37be04a7e484670d0b2ca7cdc2cd5b9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8604"/>
            <a:ext cx="8686800" cy="121444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Российский воин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5562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Российский воин бережёт 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Родной страны покой и славу! 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Он на посту – и наш народ 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Гордится Армией по праву. 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Спокойно дети пусть растут 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Российской солнечной Отчизне 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Он охраняет мирный труд, 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Прекрасный труд во имя жизни.</a:t>
            </a:r>
          </a:p>
          <a:p>
            <a:endParaRPr lang="ru-RU" sz="2400" b="1" dirty="0"/>
          </a:p>
        </p:txBody>
      </p:sp>
      <p:pic>
        <p:nvPicPr>
          <p:cNvPr id="7" name="Содержимое 6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4724400"/>
            <a:ext cx="2362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7157" y="500042"/>
            <a:ext cx="821537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Сухопу</a:t>
            </a:r>
            <a:r>
              <a:rPr lang="ru-RU" sz="3600" b="1" cap="none" spc="0" dirty="0" smtClean="0">
                <a:ln/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тные войска</a:t>
            </a:r>
            <a:endParaRPr lang="ru-RU" sz="3600" b="1" cap="none" spc="0" dirty="0">
              <a:ln/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1802" y="4286256"/>
            <a:ext cx="321471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«ПЕХОТИНЦЫ:»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Боевое наше знамя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 несем со славою.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 в сраженьях отстояли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Дело наше правое.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1643050"/>
            <a:ext cx="3500462" cy="2157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4143380"/>
            <a:ext cx="271938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214818"/>
            <a:ext cx="250033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1643050"/>
            <a:ext cx="342902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                                                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4600" y="1219200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Спи спокойно, Россия родная!</a:t>
            </a:r>
          </a:p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Берегут твое сердце Сыны.</a:t>
            </a:r>
          </a:p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Днем и ночью, глаза не смыкая, </a:t>
            </a:r>
          </a:p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Охраняют границу они!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2845" y="571480"/>
            <a:ext cx="878687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Пограничные войска</a:t>
            </a:r>
            <a:endParaRPr lang="ru-RU" sz="36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1447800"/>
            <a:ext cx="185738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4191000"/>
            <a:ext cx="2362200" cy="21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447800"/>
            <a:ext cx="171451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4191000"/>
            <a:ext cx="200026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2844" y="928670"/>
            <a:ext cx="864399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Военно-морской флот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05000"/>
            <a:ext cx="2143140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1857364"/>
            <a:ext cx="214314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4267200"/>
            <a:ext cx="2214578" cy="1529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4267200"/>
            <a:ext cx="2071702" cy="150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2667000" y="1524000"/>
            <a:ext cx="37147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</a:t>
            </a: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« МОРЯК»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На мачте наш трехцветный флаг,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На палубе стоит моряк.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И знает, что моря страны,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Границы океанов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И днем, и ночью быть должны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Под бдительной охраной!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3116"/>
            <a:ext cx="242889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4648200"/>
            <a:ext cx="2714644" cy="192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1928802"/>
            <a:ext cx="271464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786050" y="1643050"/>
            <a:ext cx="35719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«Подводник»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Вот дивная картина –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Выходит из глубин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Стальная субмарина,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будто бы дельфин!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Подводники в ней служат –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Они и там, и тут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 водной гладью кружат,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Границу берегут!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71800" y="304800"/>
            <a:ext cx="388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Подводники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7" y="857233"/>
            <a:ext cx="842968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Военно-воздушные силы</a:t>
            </a:r>
          </a:p>
          <a:p>
            <a:pPr algn="ctr"/>
            <a:endParaRPr lang="ru-RU" sz="36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5143512"/>
            <a:ext cx="2415547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5072074"/>
            <a:ext cx="2571768" cy="1531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3786190"/>
            <a:ext cx="2214578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1928802"/>
            <a:ext cx="2219013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3929066"/>
            <a:ext cx="2357454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1928802"/>
            <a:ext cx="242889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3143240" y="2285992"/>
            <a:ext cx="3714760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«Лётчик»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200" dirty="0"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Он металлическую птицу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Поднимет в облака.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Теперь воздушная граница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Надежна и крепка!    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    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e0c2bf37be04a7e484670d0b2ca7cdc2cd5b92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122" name="Рисунок 5" descr="e3de4b8a203daf9bf9c548370162046f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1981200"/>
            <a:ext cx="6858000" cy="4461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Прямоугольник 4"/>
          <p:cNvSpPr>
            <a:spLocks noChangeArrowheads="1"/>
          </p:cNvSpPr>
          <p:nvPr/>
        </p:nvSpPr>
        <p:spPr bwMode="auto">
          <a:xfrm>
            <a:off x="228600" y="549275"/>
            <a:ext cx="6864350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>
                <a:solidFill>
                  <a:schemeClr val="tx1"/>
                </a:solidFill>
                <a:latin typeface="Times New Roman" pitchFamily="16" charset="0"/>
              </a:rPr>
              <a:t>Почему играют марши, улыбается народ?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>
                <a:solidFill>
                  <a:schemeClr val="tx1"/>
                </a:solidFill>
                <a:latin typeface="Times New Roman" pitchFamily="16" charset="0"/>
              </a:rPr>
              <a:t>Потому что брат мой старший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>
                <a:solidFill>
                  <a:schemeClr val="tx1"/>
                </a:solidFill>
                <a:latin typeface="Times New Roman" pitchFamily="16" charset="0"/>
              </a:rPr>
              <a:t>Нынче в армию идёт!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fill="hold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500042"/>
            <a:ext cx="857256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Воздушно-десантные войска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2143116"/>
            <a:ext cx="3004831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643050"/>
            <a:ext cx="278608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4500570"/>
            <a:ext cx="314327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357290" y="3786190"/>
            <a:ext cx="350046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ea typeface="Times New Roman" pitchFamily="18" charset="0"/>
                <a:cs typeface="Times New Roman" pitchFamily="18" charset="0"/>
              </a:rPr>
              <a:t>«ДЕСАНТНИК»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1200" b="1" i="1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ea typeface="Times New Roman" pitchFamily="18" charset="0"/>
                <a:cs typeface="Times New Roman" pitchFamily="18" charset="0"/>
              </a:rPr>
              <a:t>Десантники в минуты</a:t>
            </a:r>
            <a:endParaRPr lang="ru-RU" sz="2000" b="1" i="1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ea typeface="Times New Roman" pitchFamily="18" charset="0"/>
                <a:cs typeface="Times New Roman" pitchFamily="18" charset="0"/>
              </a:rPr>
              <a:t>Спускаются с небес.</a:t>
            </a:r>
            <a:endParaRPr lang="ru-RU" sz="2000" b="1" i="1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ea typeface="Times New Roman" pitchFamily="18" charset="0"/>
                <a:cs typeface="Times New Roman" pitchFamily="18" charset="0"/>
              </a:rPr>
              <a:t>Распутав парашюты,</a:t>
            </a:r>
            <a:endParaRPr lang="ru-RU" sz="2000" b="1" i="1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ea typeface="Times New Roman" pitchFamily="18" charset="0"/>
                <a:cs typeface="Times New Roman" pitchFamily="18" charset="0"/>
              </a:rPr>
              <a:t>Прочешут темный лес,</a:t>
            </a:r>
            <a:endParaRPr lang="ru-RU" sz="2000" b="1" i="1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ea typeface="Times New Roman" pitchFamily="18" charset="0"/>
                <a:cs typeface="Times New Roman" pitchFamily="18" charset="0"/>
              </a:rPr>
              <a:t>Овраги, горы и луга.</a:t>
            </a:r>
            <a:endParaRPr lang="ru-RU" sz="2000" b="1" i="1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ea typeface="Times New Roman" pitchFamily="18" charset="0"/>
                <a:cs typeface="Times New Roman" pitchFamily="18" charset="0"/>
              </a:rPr>
              <a:t>Найдут опасного врага.</a:t>
            </a:r>
            <a:endParaRPr lang="ru-RU" sz="2000" b="1" i="1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200" dirty="0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04800" y="609600"/>
            <a:ext cx="916307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Бронетанковые войска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8" y="4214818"/>
            <a:ext cx="221457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000240"/>
            <a:ext cx="221457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286256"/>
            <a:ext cx="2201233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2000240"/>
            <a:ext cx="221457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3143240" y="2413338"/>
            <a:ext cx="307183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«ТАНКИСТ»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ru-RU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Везде, как будто вездеход,</a:t>
            </a:r>
            <a:endParaRPr kumimoji="0" lang="ru-RU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гусеницах  танк пройдет</a:t>
            </a:r>
            <a:endParaRPr kumimoji="0" lang="ru-RU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Ствол орудийный впереди,</a:t>
            </a:r>
            <a:endParaRPr kumimoji="0" lang="ru-RU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Опасно, враг, не подходи!</a:t>
            </a:r>
            <a:endParaRPr kumimoji="0" lang="ru-RU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Танк прочной защищен броней</a:t>
            </a:r>
            <a:endParaRPr kumimoji="0" lang="ru-RU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сможет встретить бой!</a:t>
            </a:r>
            <a:endParaRPr kumimoji="0" lang="ru-RU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4191000"/>
            <a:ext cx="207170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1600200"/>
            <a:ext cx="2214578" cy="250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800600"/>
            <a:ext cx="2286016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990600" y="381001"/>
            <a:ext cx="6453082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Ракетные войска</a:t>
            </a:r>
          </a:p>
          <a:p>
            <a:pPr algn="ctr"/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2057400"/>
            <a:ext cx="45577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Поздравляем мы ракетчика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 Днем защитника Отечества!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Ты всем нам и щит, и меч -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Знаешь ты, как мир сберечь: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Все локатором охвачено,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Спать спокойно можно, значит, нам.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Рубежи страны хранишь: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пропустишь даже мышь!</a:t>
            </a: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2057400"/>
            <a:ext cx="192881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19400" y="1219200"/>
            <a:ext cx="52149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Артиллерист – это бог войны,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Накроет метко врага огнём.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 если цели почти не видны,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Уверенность, меткость всегда при нём.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Надо, прицелится и в самолёт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Или потопит отряд кораблей,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Шквальным обстрелом очистит подход,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Прикроет  атаку царицы полей.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642918"/>
            <a:ext cx="878684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Артиллерийские войска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200400"/>
            <a:ext cx="2514600" cy="2147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438400"/>
            <a:ext cx="2667000" cy="2205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4495800"/>
            <a:ext cx="264320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4572000"/>
            <a:ext cx="235745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3480" y="857232"/>
            <a:ext cx="706761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Саперные войска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14678" y="2143116"/>
            <a:ext cx="3286148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ea typeface="Times New Roman" pitchFamily="18" charset="0"/>
                <a:cs typeface="Times New Roman" pitchFamily="18" charset="0"/>
              </a:rPr>
              <a:t>«САПЕР»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i="1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ea typeface="Times New Roman" pitchFamily="18" charset="0"/>
                <a:cs typeface="Times New Roman" pitchFamily="18" charset="0"/>
              </a:rPr>
              <a:t>Давно закончилась война,</a:t>
            </a:r>
            <a:endParaRPr lang="ru-RU" sz="2000" b="1" i="1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ea typeface="Times New Roman" pitchFamily="18" charset="0"/>
                <a:cs typeface="Times New Roman" pitchFamily="18" charset="0"/>
              </a:rPr>
              <a:t>Но след оставила она -</a:t>
            </a:r>
            <a:endParaRPr lang="ru-RU" sz="2000" b="1" i="1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ea typeface="Times New Roman" pitchFamily="18" charset="0"/>
                <a:cs typeface="Times New Roman" pitchFamily="18" charset="0"/>
              </a:rPr>
              <a:t>Бывает, среди грядок</a:t>
            </a:r>
            <a:endParaRPr lang="ru-RU" sz="2000" b="1" i="1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ea typeface="Times New Roman" pitchFamily="18" charset="0"/>
                <a:cs typeface="Times New Roman" pitchFamily="18" charset="0"/>
              </a:rPr>
              <a:t>Закопаны снаряды.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i="1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ea typeface="Times New Roman" pitchFamily="18" charset="0"/>
                <a:cs typeface="Times New Roman" pitchFamily="18" charset="0"/>
              </a:rPr>
              <a:t>И с техникой придет сапер,</a:t>
            </a:r>
            <a:endParaRPr lang="ru-RU" sz="2000" b="1" i="1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ea typeface="Times New Roman" pitchFamily="18" charset="0"/>
                <a:cs typeface="Times New Roman" pitchFamily="18" charset="0"/>
              </a:rPr>
              <a:t>Чтоб обезвредить поле.</a:t>
            </a:r>
            <a:endParaRPr lang="ru-RU" sz="2000" b="1" i="1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ea typeface="Times New Roman" pitchFamily="18" charset="0"/>
                <a:cs typeface="Times New Roman" pitchFamily="18" charset="0"/>
              </a:rPr>
              <a:t>Не будет взрывов с этих пор,</a:t>
            </a:r>
            <a:endParaRPr lang="ru-RU" sz="2000" b="1" i="1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ea typeface="Times New Roman" pitchFamily="18" charset="0"/>
                <a:cs typeface="Times New Roman" pitchFamily="18" charset="0"/>
              </a:rPr>
              <a:t>Беды, и слез, и боли!</a:t>
            </a:r>
            <a:endParaRPr lang="ru-RU" sz="2000" b="1" i="1" dirty="0" smtClean="0"/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785926"/>
            <a:ext cx="200026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357694"/>
            <a:ext cx="2428892" cy="2099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78" y="1857364"/>
            <a:ext cx="214314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4429132"/>
            <a:ext cx="242889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33480" y="357166"/>
            <a:ext cx="627703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Войска связи</a:t>
            </a:r>
            <a:endParaRPr lang="ru-RU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1285860"/>
            <a:ext cx="2846716" cy="2100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3143248"/>
            <a:ext cx="2428892" cy="1933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4929198"/>
            <a:ext cx="292895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714348" y="2413338"/>
            <a:ext cx="3786214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ea typeface="Times New Roman" pitchFamily="18" charset="0"/>
                <a:cs typeface="Times New Roman" pitchFamily="18" charset="0"/>
              </a:rPr>
              <a:t>«СВЯЗИСТЫ:»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200" dirty="0" smtClean="0"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ea typeface="Times New Roman" pitchFamily="18" charset="0"/>
                <a:cs typeface="Times New Roman" pitchFamily="18" charset="0"/>
              </a:rPr>
              <a:t>У связиста бодрый вид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ea typeface="Times New Roman" pitchFamily="18" charset="0"/>
                <a:cs typeface="Times New Roman" pitchFamily="18" charset="0"/>
              </a:rPr>
              <a:t>В трубку басом он кричит: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ea typeface="Times New Roman" pitchFamily="18" charset="0"/>
                <a:cs typeface="Times New Roman" pitchFamily="18" charset="0"/>
              </a:rPr>
              <a:t>Чайка! Чайка! – Я – Орел!</a:t>
            </a:r>
            <a:endParaRPr lang="ru-RU" sz="2000" b="1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ea typeface="Times New Roman" pitchFamily="18" charset="0"/>
                <a:cs typeface="Times New Roman" pitchFamily="18" charset="0"/>
              </a:rPr>
              <a:t>Связь к ракетчикам провел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ea typeface="Times New Roman" pitchFamily="18" charset="0"/>
                <a:cs typeface="Times New Roman" pitchFamily="18" charset="0"/>
              </a:rPr>
              <a:t>И по проводам сейчас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ea typeface="Times New Roman" pitchFamily="18" charset="0"/>
                <a:cs typeface="Times New Roman" pitchFamily="18" charset="0"/>
              </a:rPr>
              <a:t>Командир отдаст приказ.</a:t>
            </a:r>
            <a:endParaRPr lang="ru-RU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285728"/>
            <a:ext cx="850112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Военно-медицинские войска</a:t>
            </a:r>
            <a:endParaRPr lang="ru-RU" sz="5400" b="1" cap="none" spc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0" y="0"/>
            <a:ext cx="24077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"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71802" y="2071678"/>
            <a:ext cx="328614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ea typeface="Times New Roman" pitchFamily="18" charset="0"/>
                <a:cs typeface="Times New Roman" pitchFamily="18" charset="0"/>
              </a:rPr>
              <a:t>«ВОЕННЫЙ ВРАЧ»</a:t>
            </a:r>
            <a:endParaRPr lang="ru-RU" sz="1200" b="1" i="1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ea typeface="Times New Roman" pitchFamily="18" charset="0"/>
                <a:cs typeface="Times New Roman" pitchFamily="18" charset="0"/>
              </a:rPr>
              <a:t>Солдат у вражеских высот</a:t>
            </a:r>
            <a:endParaRPr lang="ru-RU" sz="1200" b="1" i="1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ea typeface="Times New Roman" pitchFamily="18" charset="0"/>
                <a:cs typeface="Times New Roman" pitchFamily="18" charset="0"/>
              </a:rPr>
              <a:t>Был ранен утром рано.</a:t>
            </a:r>
            <a:endParaRPr lang="ru-RU" sz="1200" b="1" i="1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ea typeface="Times New Roman" pitchFamily="18" charset="0"/>
                <a:cs typeface="Times New Roman" pitchFamily="18" charset="0"/>
              </a:rPr>
              <a:t>Отважный военврач спасет,</a:t>
            </a:r>
            <a:endParaRPr lang="ru-RU" sz="1200" b="1" i="1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ea typeface="Times New Roman" pitchFamily="18" charset="0"/>
                <a:cs typeface="Times New Roman" pitchFamily="18" charset="0"/>
              </a:rPr>
              <a:t>Он перевяжет раны!</a:t>
            </a:r>
            <a:endParaRPr lang="ru-RU" sz="1200" b="1" i="1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ea typeface="Times New Roman" pitchFamily="18" charset="0"/>
                <a:cs typeface="Times New Roman" pitchFamily="18" charset="0"/>
              </a:rPr>
              <a:t>Врач извлечет из ран солдата</a:t>
            </a:r>
            <a:endParaRPr lang="ru-RU" sz="1200" b="1" i="1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ea typeface="Times New Roman" pitchFamily="18" charset="0"/>
                <a:cs typeface="Times New Roman" pitchFamily="18" charset="0"/>
              </a:rPr>
              <a:t>Два  небольших осколка</a:t>
            </a:r>
            <a:endParaRPr lang="ru-RU" sz="1200" b="1" i="1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ea typeface="Times New Roman" pitchFamily="18" charset="0"/>
                <a:cs typeface="Times New Roman" pitchFamily="18" charset="0"/>
              </a:rPr>
              <a:t>И скажет: "Унывать не надо!</a:t>
            </a:r>
            <a:endParaRPr lang="ru-RU" sz="1200" b="1" i="1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ea typeface="Times New Roman" pitchFamily="18" charset="0"/>
                <a:cs typeface="Times New Roman" pitchFamily="18" charset="0"/>
              </a:rPr>
              <a:t>Живи, братишка, долго!"</a:t>
            </a:r>
            <a:endParaRPr lang="ru-RU" sz="3200" b="1" i="1" dirty="0" smtClean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40" y="2786058"/>
            <a:ext cx="2257432" cy="201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4714884"/>
            <a:ext cx="244317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500174"/>
            <a:ext cx="235745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4572008"/>
            <a:ext cx="2357454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1142984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e0c2bf37be04a7e484670d0b2ca7cdc2cd5b9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147" name="Дата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ru-RU" smtClean="0"/>
              <a:t>31.1.12</a:t>
            </a:r>
          </a:p>
        </p:txBody>
      </p:sp>
      <p:sp>
        <p:nvSpPr>
          <p:cNvPr id="6148" name="Прямоугольник 2"/>
          <p:cNvSpPr>
            <a:spLocks noChangeArrowheads="1"/>
          </p:cNvSpPr>
          <p:nvPr/>
        </p:nvSpPr>
        <p:spPr bwMode="auto">
          <a:xfrm>
            <a:off x="1187450" y="549275"/>
            <a:ext cx="457200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chemeClr val="tx1"/>
                </a:solidFill>
                <a:latin typeface="Times New Roman" pitchFamily="16" charset="0"/>
              </a:rPr>
              <a:t>И хотя останусь дома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chemeClr val="tx1"/>
                </a:solidFill>
                <a:latin typeface="Times New Roman" pitchFamily="16" charset="0"/>
              </a:rPr>
              <a:t>Я братишке помогу.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chemeClr val="tx1"/>
                </a:solidFill>
                <a:latin typeface="Times New Roman" pitchFamily="16" charset="0"/>
              </a:rPr>
              <a:t>Все ракеты мне знакомы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chemeClr val="tx1"/>
                </a:solidFill>
                <a:latin typeface="Times New Roman" pitchFamily="16" charset="0"/>
              </a:rPr>
              <a:t>Быть наводчиком хочу!</a:t>
            </a:r>
          </a:p>
        </p:txBody>
      </p:sp>
      <p:pic>
        <p:nvPicPr>
          <p:cNvPr id="6149" name="Рисунок 6" descr="Missile launchers Wallpapers HD 2560x144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492375"/>
            <a:ext cx="5508625" cy="4365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2501900"/>
            <a:ext cx="2505075" cy="4356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e0c2bf37be04a7e484670d0b2ca7cdc2cd5b9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171" name="Дата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ru-RU" smtClean="0"/>
              <a:t>31.1.12</a:t>
            </a:r>
          </a:p>
        </p:txBody>
      </p:sp>
      <p:sp>
        <p:nvSpPr>
          <p:cNvPr id="7172" name="Прямоугольник 2"/>
          <p:cNvSpPr>
            <a:spLocks noChangeArrowheads="1"/>
          </p:cNvSpPr>
          <p:nvPr/>
        </p:nvSpPr>
        <p:spPr bwMode="auto">
          <a:xfrm>
            <a:off x="1835150" y="620713"/>
            <a:ext cx="45720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chemeClr val="tx1"/>
                </a:solidFill>
                <a:latin typeface="Times New Roman" pitchFamily="16" charset="0"/>
              </a:rPr>
              <a:t>Если станет он пилотом –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chemeClr val="tx1"/>
                </a:solidFill>
                <a:latin typeface="Times New Roman" pitchFamily="16" charset="0"/>
              </a:rPr>
              <a:t>Смастерю я самолёт.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chemeClr val="tx1"/>
                </a:solidFill>
                <a:latin typeface="Times New Roman" pitchFamily="16" charset="0"/>
              </a:rPr>
              <a:t>Мы готовимся к полётам: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chemeClr val="tx1"/>
                </a:solidFill>
                <a:latin typeface="Times New Roman" pitchFamily="16" charset="0"/>
              </a:rPr>
              <a:t>Он пилот, и я пилот.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81000"/>
            <a:ext cx="2211387" cy="172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174" name="Рисунок 7" descr="helicopter-animation-2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1371600"/>
            <a:ext cx="2449513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Рисунок 7" descr="1403885019-4246-3121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2209800"/>
            <a:ext cx="5791200" cy="434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e0c2bf37be04a7e484670d0b2ca7cdc2cd5b9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195" name="Дата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ru-RU" smtClean="0"/>
              <a:t>31.1.12</a:t>
            </a:r>
          </a:p>
        </p:txBody>
      </p:sp>
      <p:sp>
        <p:nvSpPr>
          <p:cNvPr id="8196" name="Прямоугольник 2"/>
          <p:cNvSpPr>
            <a:spLocks noChangeArrowheads="1"/>
          </p:cNvSpPr>
          <p:nvPr/>
        </p:nvSpPr>
        <p:spPr bwMode="auto">
          <a:xfrm>
            <a:off x="1403350" y="549275"/>
            <a:ext cx="457200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chemeClr val="tx1"/>
                </a:solidFill>
                <a:latin typeface="Times New Roman" pitchFamily="16" charset="0"/>
              </a:rPr>
              <a:t>Попадёт в десант воздушный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chemeClr val="tx1"/>
                </a:solidFill>
                <a:latin typeface="Times New Roman" pitchFamily="16" charset="0"/>
              </a:rPr>
              <a:t>Я со стула прыгну в бой,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chemeClr val="tx1"/>
                </a:solidFill>
                <a:latin typeface="Times New Roman" pitchFamily="16" charset="0"/>
              </a:rPr>
              <a:t>И раскроется послушно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chemeClr val="tx1"/>
                </a:solidFill>
                <a:latin typeface="Times New Roman" pitchFamily="16" charset="0"/>
              </a:rPr>
              <a:t>Мамин зонтик надо мной.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2362200"/>
            <a:ext cx="3425823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1250642">
            <a:off x="5576637" y="2719196"/>
            <a:ext cx="3386137" cy="284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e0c2bf37be04a7e484670d0b2ca7cdc2cd5b9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219" name="Дата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ru-RU" smtClean="0"/>
              <a:t>31.1.12</a:t>
            </a:r>
          </a:p>
        </p:txBody>
      </p:sp>
      <p:sp>
        <p:nvSpPr>
          <p:cNvPr id="9220" name="Прямоугольник 2"/>
          <p:cNvSpPr>
            <a:spLocks noChangeArrowheads="1"/>
          </p:cNvSpPr>
          <p:nvPr/>
        </p:nvSpPr>
        <p:spPr bwMode="auto">
          <a:xfrm>
            <a:off x="755650" y="549275"/>
            <a:ext cx="55086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chemeClr val="tx1"/>
                </a:solidFill>
                <a:latin typeface="Times New Roman" pitchFamily="16" charset="0"/>
              </a:rPr>
              <a:t>Если станет он танкистом –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chemeClr val="tx1"/>
                </a:solidFill>
                <a:latin typeface="Times New Roman" pitchFamily="16" charset="0"/>
              </a:rPr>
              <a:t>Я надену шлемофон.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chemeClr val="tx1"/>
                </a:solidFill>
                <a:latin typeface="Times New Roman" pitchFamily="16" charset="0"/>
              </a:rPr>
              <a:t> </a:t>
            </a:r>
          </a:p>
        </p:txBody>
      </p:sp>
      <p:sp>
        <p:nvSpPr>
          <p:cNvPr id="9221" name="Прямоугольник 3"/>
          <p:cNvSpPr>
            <a:spLocks noChangeArrowheads="1"/>
          </p:cNvSpPr>
          <p:nvPr/>
        </p:nvSpPr>
        <p:spPr bwMode="auto">
          <a:xfrm>
            <a:off x="1908175" y="1268413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chemeClr val="tx1"/>
                </a:solidFill>
                <a:latin typeface="Times New Roman" pitchFamily="16" charset="0"/>
              </a:rPr>
              <a:t>Если станет он связистом –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chemeClr val="tx1"/>
                </a:solidFill>
                <a:latin typeface="Times New Roman" pitchFamily="16" charset="0"/>
              </a:rPr>
              <a:t>У меня есть телефон.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chemeClr val="tx1"/>
                </a:solidFill>
                <a:latin typeface="Times New Roman" pitchFamily="16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362200"/>
            <a:ext cx="3657857" cy="4038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060575"/>
            <a:ext cx="1766888" cy="2482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9563" y="1341438"/>
            <a:ext cx="577850" cy="1619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25" name="Рисунок 8" descr="894a8d19fa67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267200"/>
            <a:ext cx="3810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e0c2bf37be04a7e484670d0b2ca7cdc2cd5b9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43" name="Дата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ru-RU" smtClean="0"/>
              <a:t>31.1.12</a:t>
            </a:r>
          </a:p>
        </p:txBody>
      </p:sp>
      <p:sp>
        <p:nvSpPr>
          <p:cNvPr id="10244" name="Прямоугольник 2"/>
          <p:cNvSpPr>
            <a:spLocks noChangeArrowheads="1"/>
          </p:cNvSpPr>
          <p:nvPr/>
        </p:nvSpPr>
        <p:spPr bwMode="auto">
          <a:xfrm>
            <a:off x="1763713" y="836613"/>
            <a:ext cx="45720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chemeClr val="tx1"/>
                </a:solidFill>
                <a:latin typeface="Times New Roman" pitchFamily="16" charset="0"/>
              </a:rPr>
              <a:t>Попадёт в военный флот –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chemeClr val="tx1"/>
                </a:solidFill>
                <a:latin typeface="Times New Roman" pitchFamily="16" charset="0"/>
              </a:rPr>
              <a:t>Двину крейсеры в поход.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chemeClr val="tx1"/>
                </a:solidFill>
                <a:latin typeface="Times New Roman" pitchFamily="16" charset="0"/>
              </a:rPr>
              <a:t>А потом подводные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chemeClr val="tx1"/>
                </a:solidFill>
                <a:latin typeface="Times New Roman" pitchFamily="16" charset="0"/>
              </a:rPr>
              <a:t>Лодки быстроходные.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5715000"/>
            <a:ext cx="3168650" cy="971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246" name="Рисунок 7" descr="4331f632725c75e049d5e165c94457ec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2362200"/>
            <a:ext cx="5230812" cy="352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4662488"/>
            <a:ext cx="3136900" cy="2195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9" presetClass="entr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e0c2bf37be04a7e484670d0b2ca7cdc2cd5b9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267" name="Дата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ru-RU" smtClean="0"/>
              <a:t>31.1.12</a:t>
            </a:r>
          </a:p>
        </p:txBody>
      </p:sp>
      <p:sp>
        <p:nvSpPr>
          <p:cNvPr id="11268" name="Прямоугольник 2"/>
          <p:cNvSpPr>
            <a:spLocks noChangeArrowheads="1"/>
          </p:cNvSpPr>
          <p:nvPr/>
        </p:nvSpPr>
        <p:spPr bwMode="auto">
          <a:xfrm>
            <a:off x="1042988" y="692150"/>
            <a:ext cx="4572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chemeClr val="tx1"/>
                </a:solidFill>
                <a:latin typeface="Times New Roman" pitchFamily="16" charset="0"/>
              </a:rPr>
              <a:t>Если вдруг братишка мой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chemeClr val="tx1"/>
                </a:solidFill>
                <a:latin typeface="Times New Roman" pitchFamily="16" charset="0"/>
              </a:rPr>
              <a:t>Попадёт в десант морской –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chemeClr val="tx1"/>
                </a:solidFill>
                <a:latin typeface="Times New Roman" pitchFamily="16" charset="0"/>
              </a:rPr>
              <a:t>У меня бушлат, ремень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chemeClr val="tx1"/>
                </a:solidFill>
                <a:latin typeface="Times New Roman" pitchFamily="16" charset="0"/>
              </a:rPr>
              <a:t>И беретка набекрень.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895600"/>
            <a:ext cx="4862512" cy="355907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3581400"/>
            <a:ext cx="2247900" cy="2700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1905000"/>
            <a:ext cx="1828800" cy="1371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1828800"/>
            <a:ext cx="2159000" cy="1270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1000</Words>
  <Application>Microsoft Office PowerPoint</Application>
  <PresentationFormat>Экран (4:3)</PresentationFormat>
  <Paragraphs>251</Paragraphs>
  <Slides>36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1" baseType="lpstr">
      <vt:lpstr>Arial</vt:lpstr>
      <vt:lpstr>Calibri</vt:lpstr>
      <vt:lpstr>Cambria Math</vt:lpstr>
      <vt:lpstr>Times New Roman</vt:lpstr>
      <vt:lpstr>Office Theme</vt:lpstr>
      <vt:lpstr>Муниципальное казенное дошкольное образовательное                   учреждение  детский сад №8</vt:lpstr>
      <vt:lpstr>Цель: 1.Познакомить детей с защитниками   Отечества, различными родами войск. 2.Воспитывать гордость и любовь к  воинам Российской Армии.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Д/и «Назови головной убор военных»</vt:lpstr>
      <vt:lpstr>Презентация PowerPoint</vt:lpstr>
      <vt:lpstr>Российский воин</vt:lpstr>
      <vt:lpstr>Презентация PowerPoint</vt:lpstr>
      <vt:lpstr>                             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казенное дошкольное образовательное                           учреждение  детский сад №8</dc:title>
  <dc:creator>user</dc:creator>
  <cp:lastModifiedBy>User</cp:lastModifiedBy>
  <cp:revision>13</cp:revision>
  <dcterms:created xsi:type="dcterms:W3CDTF">2017-02-14T14:50:34Z</dcterms:created>
  <dcterms:modified xsi:type="dcterms:W3CDTF">2023-02-06T07:21:30Z</dcterms:modified>
</cp:coreProperties>
</file>